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76" r:id="rId8"/>
    <p:sldId id="277" r:id="rId9"/>
    <p:sldId id="278"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3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D1EADAD-AC21-407F-8D1B-9B62089C5F30}"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37685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D1EADAD-AC21-407F-8D1B-9B62089C5F30}"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225775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D1EADAD-AC21-407F-8D1B-9B62089C5F30}"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185316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D1EADAD-AC21-407F-8D1B-9B62089C5F30}"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42485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EADAD-AC21-407F-8D1B-9B62089C5F30}"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264420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D1EADAD-AC21-407F-8D1B-9B62089C5F30}" type="datetimeFigureOut">
              <a:rPr lang="en-IN" smtClean="0"/>
              <a:t>22-04-2020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153967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D1EADAD-AC21-407F-8D1B-9B62089C5F30}" type="datetimeFigureOut">
              <a:rPr lang="en-IN" smtClean="0"/>
              <a:t>22-04-2020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18214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D1EADAD-AC21-407F-8D1B-9B62089C5F30}" type="datetimeFigureOut">
              <a:rPr lang="en-IN" smtClean="0"/>
              <a:t>22-04-2020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294161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EADAD-AC21-407F-8D1B-9B62089C5F30}" type="datetimeFigureOut">
              <a:rPr lang="en-IN" smtClean="0"/>
              <a:t>22-04-2020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59749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ADAD-AC21-407F-8D1B-9B62089C5F30}" type="datetimeFigureOut">
              <a:rPr lang="en-IN" smtClean="0"/>
              <a:t>22-04-2020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181156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ADAD-AC21-407F-8D1B-9B62089C5F30}" type="datetimeFigureOut">
              <a:rPr lang="en-IN" smtClean="0"/>
              <a:t>22-04-2020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CCCB1E6-3388-407B-B138-9CF1AF91E777}" type="slidenum">
              <a:rPr lang="en-IN" smtClean="0"/>
              <a:t>‹#›</a:t>
            </a:fld>
            <a:endParaRPr lang="en-IN"/>
          </a:p>
        </p:txBody>
      </p:sp>
    </p:spTree>
    <p:extLst>
      <p:ext uri="{BB962C8B-B14F-4D97-AF65-F5344CB8AC3E}">
        <p14:creationId xmlns:p14="http://schemas.microsoft.com/office/powerpoint/2010/main" val="421534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EADAD-AC21-407F-8D1B-9B62089C5F30}" type="datetimeFigureOut">
              <a:rPr lang="en-IN" smtClean="0"/>
              <a:t>22-04-2020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CB1E6-3388-407B-B138-9CF1AF91E777}" type="slidenum">
              <a:rPr lang="en-IN" smtClean="0"/>
              <a:t>‹#›</a:t>
            </a:fld>
            <a:endParaRPr lang="en-IN"/>
          </a:p>
        </p:txBody>
      </p:sp>
    </p:spTree>
    <p:extLst>
      <p:ext uri="{BB962C8B-B14F-4D97-AF65-F5344CB8AC3E}">
        <p14:creationId xmlns:p14="http://schemas.microsoft.com/office/powerpoint/2010/main" val="4094067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III</a:t>
            </a:r>
            <a:endParaRPr lang="en-IN" dirty="0"/>
          </a:p>
        </p:txBody>
      </p:sp>
      <p:sp>
        <p:nvSpPr>
          <p:cNvPr id="3" name="Subtitle 2"/>
          <p:cNvSpPr>
            <a:spLocks noGrp="1"/>
          </p:cNvSpPr>
          <p:nvPr>
            <p:ph type="subTitle" idx="1"/>
          </p:nvPr>
        </p:nvSpPr>
        <p:spPr/>
        <p:txBody>
          <a:bodyPr>
            <a:normAutofit/>
          </a:bodyPr>
          <a:lstStyle/>
          <a:p>
            <a:r>
              <a:rPr lang="en-US" sz="6000" dirty="0" smtClean="0"/>
              <a:t>Risk Management-II</a:t>
            </a:r>
            <a:endParaRPr lang="en-IN" sz="60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447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IN" dirty="0"/>
          </a:p>
        </p:txBody>
      </p:sp>
      <p:sp>
        <p:nvSpPr>
          <p:cNvPr id="3" name="Content Placeholder 2"/>
          <p:cNvSpPr>
            <a:spLocks noGrp="1"/>
          </p:cNvSpPr>
          <p:nvPr>
            <p:ph idx="1"/>
          </p:nvPr>
        </p:nvSpPr>
        <p:spPr/>
        <p:txBody>
          <a:bodyPr>
            <a:normAutofit/>
          </a:bodyPr>
          <a:lstStyle/>
          <a:p>
            <a:pPr marL="0" indent="0">
              <a:buNone/>
            </a:pPr>
            <a:r>
              <a:rPr lang="en-IN" sz="3200" dirty="0"/>
              <a:t>This means the maximum number or risks the trader can take before reaching their point of ruin is </a:t>
            </a:r>
            <a:r>
              <a:rPr lang="en-IN" sz="3200" dirty="0" err="1" smtClean="0"/>
              <a:t>Rs</a:t>
            </a:r>
            <a:r>
              <a:rPr lang="en-IN" sz="3200" dirty="0" smtClean="0"/>
              <a:t> 70,000 </a:t>
            </a:r>
            <a:r>
              <a:rPr lang="en-IN" sz="3200" dirty="0"/>
              <a:t>/ </a:t>
            </a:r>
            <a:r>
              <a:rPr lang="en-IN" sz="3200" dirty="0" smtClean="0"/>
              <a:t>Rs.5,000</a:t>
            </a:r>
            <a:r>
              <a:rPr lang="en-IN" sz="3200" dirty="0"/>
              <a:t>, or 14. </a:t>
            </a:r>
            <a:endParaRPr lang="en-IN" sz="3200" dirty="0" smtClean="0"/>
          </a:p>
          <a:p>
            <a:pPr marL="0" indent="0">
              <a:buNone/>
            </a:pPr>
            <a:r>
              <a:rPr lang="en-US" sz="3200" dirty="0" smtClean="0"/>
              <a:t>The risk of ruin will be calculated as-</a:t>
            </a:r>
            <a:endParaRPr lang="en-IN" sz="3200" dirty="0"/>
          </a:p>
          <a:p>
            <a:pPr marL="0" indent="0">
              <a:buNone/>
            </a:pPr>
            <a:r>
              <a:rPr lang="en-IN" sz="3200" dirty="0" smtClean="0"/>
              <a:t>((</a:t>
            </a:r>
            <a:r>
              <a:rPr lang="en-IN" sz="3200" dirty="0"/>
              <a:t>1 - (0.52 - 0.48)) / (1 + (0.52 - 0.48)))</a:t>
            </a:r>
            <a:r>
              <a:rPr lang="en-IN" sz="3200" baseline="30000" dirty="0"/>
              <a:t>14</a:t>
            </a:r>
            <a:r>
              <a:rPr lang="en-IN" sz="3200" dirty="0" smtClean="0"/>
              <a:t/>
            </a:r>
            <a:br>
              <a:rPr lang="en-IN" sz="3200" dirty="0" smtClean="0"/>
            </a:br>
            <a:r>
              <a:rPr lang="en-IN" sz="3200" dirty="0"/>
              <a:t>= ((1 - 0.04) / (1 + 0.04))</a:t>
            </a:r>
            <a:r>
              <a:rPr lang="en-IN" sz="3200" baseline="30000" dirty="0"/>
              <a:t>14</a:t>
            </a:r>
            <a:r>
              <a:rPr lang="en-IN" sz="3200" dirty="0" smtClean="0"/>
              <a:t/>
            </a:r>
            <a:br>
              <a:rPr lang="en-IN" sz="3200" dirty="0" smtClean="0"/>
            </a:br>
            <a:r>
              <a:rPr lang="en-IN" sz="3200" dirty="0"/>
              <a:t>= (0.96 / 1.04)</a:t>
            </a:r>
            <a:r>
              <a:rPr lang="en-IN" sz="3200" baseline="30000" dirty="0"/>
              <a:t>14</a:t>
            </a:r>
            <a:r>
              <a:rPr lang="en-IN" sz="3200" dirty="0" smtClean="0"/>
              <a:t/>
            </a:r>
            <a:br>
              <a:rPr lang="en-IN" sz="3200" dirty="0" smtClean="0"/>
            </a:br>
            <a:r>
              <a:rPr lang="en-IN" sz="3200" dirty="0"/>
              <a:t>= 0.9231</a:t>
            </a:r>
            <a:r>
              <a:rPr lang="en-IN" sz="3200" baseline="30000" dirty="0"/>
              <a:t>14</a:t>
            </a:r>
            <a:r>
              <a:rPr lang="en-IN" sz="3200" dirty="0"/>
              <a:t>, or 0.3261, or 32.61%</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2459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Risk Pooling</a:t>
            </a:r>
            <a:endParaRPr lang="en-IN" dirty="0"/>
          </a:p>
        </p:txBody>
      </p:sp>
      <p:sp>
        <p:nvSpPr>
          <p:cNvPr id="3" name="Content Placeholder 2"/>
          <p:cNvSpPr>
            <a:spLocks noGrp="1"/>
          </p:cNvSpPr>
          <p:nvPr>
            <p:ph idx="1"/>
          </p:nvPr>
        </p:nvSpPr>
        <p:spPr/>
        <p:txBody>
          <a:bodyPr>
            <a:normAutofit/>
          </a:bodyPr>
          <a:lstStyle/>
          <a:p>
            <a:r>
              <a:rPr lang="en-IN" dirty="0" smtClean="0"/>
              <a:t>It </a:t>
            </a:r>
            <a:r>
              <a:rPr lang="en-IN" dirty="0"/>
              <a:t>is the process of identification of separate risks and put them all together in a single blanket, so that the monitoring, integrating or diversifying risk can be implemented</a:t>
            </a:r>
            <a:r>
              <a:rPr lang="en-IN" dirty="0" smtClean="0"/>
              <a:t>.</a:t>
            </a:r>
            <a:endParaRPr lang="en-IN" dirty="0"/>
          </a:p>
          <a:p>
            <a:r>
              <a:rPr lang="en-IN" dirty="0" smtClean="0"/>
              <a:t>Risk pooling is </a:t>
            </a:r>
            <a:r>
              <a:rPr lang="en-IN" dirty="0"/>
              <a:t>an important concept in supply chain management. Risk pooling suggests that </a:t>
            </a:r>
            <a:r>
              <a:rPr lang="en-IN" dirty="0" smtClean="0"/>
              <a:t>demand variability </a:t>
            </a:r>
            <a:r>
              <a:rPr lang="en-IN" dirty="0"/>
              <a:t>is reduced if one aggregates demand across locations because as demand is </a:t>
            </a:r>
            <a:r>
              <a:rPr lang="en-IN" dirty="0" smtClean="0"/>
              <a:t>aggregated across </a:t>
            </a:r>
            <a:r>
              <a:rPr lang="en-IN" dirty="0"/>
              <a:t>different locations, it becomes more likely that high demand from one customer will be offset </a:t>
            </a:r>
            <a:r>
              <a:rPr lang="en-IN" dirty="0" smtClean="0"/>
              <a:t>by low </a:t>
            </a:r>
            <a:r>
              <a:rPr lang="en-IN" dirty="0"/>
              <a:t>demand from another. This reduction in variability allows a decrease in safety stock and </a:t>
            </a:r>
            <a:r>
              <a:rPr lang="en-IN" dirty="0" smtClean="0"/>
              <a:t>therefore reduces </a:t>
            </a:r>
            <a:r>
              <a:rPr lang="en-IN" dirty="0"/>
              <a:t>average inventory.</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54108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Risk Reduction through Diversification</a:t>
            </a:r>
            <a:endParaRPr lang="en-IN" dirty="0"/>
          </a:p>
        </p:txBody>
      </p:sp>
      <p:sp>
        <p:nvSpPr>
          <p:cNvPr id="3" name="Content Placeholder 2"/>
          <p:cNvSpPr>
            <a:spLocks noGrp="1"/>
          </p:cNvSpPr>
          <p:nvPr>
            <p:ph idx="1"/>
          </p:nvPr>
        </p:nvSpPr>
        <p:spPr/>
        <p:txBody>
          <a:bodyPr>
            <a:normAutofit/>
          </a:bodyPr>
          <a:lstStyle/>
          <a:p>
            <a:r>
              <a:rPr lang="en-IN" dirty="0"/>
              <a:t>The important principle to consider that in an efficient capital market, investors should not hold all </a:t>
            </a:r>
            <a:r>
              <a:rPr lang="en-IN" dirty="0" smtClean="0"/>
              <a:t>their</a:t>
            </a:r>
            <a:r>
              <a:rPr lang="en-IN" dirty="0"/>
              <a:t> </a:t>
            </a:r>
            <a:r>
              <a:rPr lang="en-IN" dirty="0" smtClean="0"/>
              <a:t>eggs </a:t>
            </a:r>
            <a:r>
              <a:rPr lang="en-IN" dirty="0"/>
              <a:t>in one basket; they should hold a well-diversified portfolio. In order to diversify risk for the </a:t>
            </a:r>
            <a:r>
              <a:rPr lang="en-IN" dirty="0" smtClean="0"/>
              <a:t>creation of </a:t>
            </a:r>
            <a:r>
              <a:rPr lang="en-IN" dirty="0"/>
              <a:t>an efficient portfolio (one that allows the firm to achieve the maximum return for a given level </a:t>
            </a:r>
            <a:r>
              <a:rPr lang="en-IN" dirty="0" smtClean="0"/>
              <a:t>of risk </a:t>
            </a:r>
            <a:r>
              <a:rPr lang="en-IN" dirty="0"/>
              <a:t>or to minimize risk for a given level of return), the concept of correlation must be </a:t>
            </a:r>
            <a:r>
              <a:rPr lang="en-IN" dirty="0" smtClean="0"/>
              <a:t>understood.</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0771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dirty="0" smtClean="0"/>
              <a:t>Correlation is a statistical measure that indicates the relationship, if any, between series of numbers representing anything from cash flows to test data. If the two-series move together, they are positively correlated; if the series move in opposite directions, they are negatively correlated. The existence of perfectly correlated (especially negatively correlated) projects is quite rare. In order to diversify project risk and thereby reduce the firm’s overall risk, the projects that are best combined or added to the existing portfolio of projects are those that have a negative (or low positive) correlation with existing Projects</a:t>
            </a: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85093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4"/>
          <a:stretch>
            <a:fillRect/>
          </a:stretch>
        </p:blipFill>
        <p:spPr>
          <a:xfrm>
            <a:off x="2742465" y="2152989"/>
            <a:ext cx="6707070" cy="369661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4095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Probability of Ruin</a:t>
            </a:r>
            <a:endParaRPr lang="en-IN" dirty="0"/>
          </a:p>
        </p:txBody>
      </p:sp>
      <p:sp>
        <p:nvSpPr>
          <p:cNvPr id="3" name="Content Placeholder 2"/>
          <p:cNvSpPr>
            <a:spLocks noGrp="1"/>
          </p:cNvSpPr>
          <p:nvPr>
            <p:ph idx="1"/>
          </p:nvPr>
        </p:nvSpPr>
        <p:spPr/>
        <p:txBody>
          <a:bodyPr>
            <a:normAutofit/>
          </a:bodyPr>
          <a:lstStyle/>
          <a:p>
            <a:pPr algn="just"/>
            <a:r>
              <a:rPr lang="en-IN" dirty="0"/>
              <a:t>Ruin theory also known as collective risk theory, was actually developed by the insurance </a:t>
            </a:r>
            <a:r>
              <a:rPr lang="en-IN" dirty="0" smtClean="0"/>
              <a:t>industry for </a:t>
            </a:r>
            <a:r>
              <a:rPr lang="en-IN" dirty="0"/>
              <a:t>studying the insurers vulnerability to insolvency using mathematical </a:t>
            </a:r>
            <a:r>
              <a:rPr lang="en-IN" dirty="0" err="1"/>
              <a:t>modeling</a:t>
            </a:r>
            <a:r>
              <a:rPr lang="en-IN" dirty="0"/>
              <a:t>. It is based on </a:t>
            </a:r>
            <a:r>
              <a:rPr lang="en-IN" dirty="0" smtClean="0"/>
              <a:t>the derivation </a:t>
            </a:r>
            <a:r>
              <a:rPr lang="en-IN" dirty="0"/>
              <a:t>of many ruin-related measures and quantities and specifically includes the probability </a:t>
            </a:r>
            <a:r>
              <a:rPr lang="en-IN" dirty="0" smtClean="0"/>
              <a:t>of ultimate </a:t>
            </a:r>
            <a:r>
              <a:rPr lang="en-IN" dirty="0"/>
              <a:t>ruin. This can be also related to the sphere of applied probability as the techniques used in </a:t>
            </a:r>
            <a:r>
              <a:rPr lang="en-IN" dirty="0" smtClean="0"/>
              <a:t>the ruin </a:t>
            </a:r>
            <a:r>
              <a:rPr lang="en-IN" dirty="0"/>
              <a:t>theory as fundamentally arising out of stochastic processes. Many problems in ruin theory relate </a:t>
            </a:r>
            <a:r>
              <a:rPr lang="en-IN" dirty="0" smtClean="0"/>
              <a:t>to real-life </a:t>
            </a:r>
            <a:r>
              <a:rPr lang="en-IN" dirty="0"/>
              <a:t>actuarial studies but the mathematical aspects of ruin theory have really been of interest </a:t>
            </a:r>
            <a:r>
              <a:rPr lang="en-IN" dirty="0" smtClean="0"/>
              <a:t>to actuarial </a:t>
            </a:r>
            <a:r>
              <a:rPr lang="en-IN" dirty="0"/>
              <a:t>scientists and other business research people.</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2837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a:t>
            </a:r>
            <a:endParaRPr lang="en-IN" dirty="0"/>
          </a:p>
        </p:txBody>
      </p:sp>
      <p:sp>
        <p:nvSpPr>
          <p:cNvPr id="3" name="Content Placeholder 2"/>
          <p:cNvSpPr>
            <a:spLocks noGrp="1"/>
          </p:cNvSpPr>
          <p:nvPr>
            <p:ph idx="1"/>
          </p:nvPr>
        </p:nvSpPr>
        <p:spPr/>
        <p:txBody>
          <a:bodyPr/>
          <a:lstStyle/>
          <a:p>
            <a:r>
              <a:rPr lang="en-IN" dirty="0"/>
              <a:t>Risk of Ruin = ((1 - (W - L)) / (1 + (W - L)))</a:t>
            </a:r>
            <a:r>
              <a:rPr lang="en-IN" baseline="30000" dirty="0"/>
              <a:t>U</a:t>
            </a:r>
            <a:endParaRPr lang="en-IN" dirty="0"/>
          </a:p>
          <a:p>
            <a:r>
              <a:rPr lang="en-IN" dirty="0"/>
              <a:t>Where:</a:t>
            </a:r>
          </a:p>
          <a:p>
            <a:r>
              <a:rPr lang="en-IN" dirty="0"/>
              <a:t>W = the probability of a desirable outcome, or a win</a:t>
            </a:r>
          </a:p>
          <a:p>
            <a:r>
              <a:rPr lang="en-IN" dirty="0"/>
              <a:t>L = the probability of an undesirable outcome, or a loss</a:t>
            </a:r>
          </a:p>
          <a:p>
            <a:r>
              <a:rPr lang="en-IN" dirty="0"/>
              <a:t>U = the maximum number of risks that can be taken before the individual reaches their threshold for ruin</a:t>
            </a: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79374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endParaRPr lang="en-IN" dirty="0" smtClean="0"/>
          </a:p>
          <a:p>
            <a:r>
              <a:rPr lang="en-IN" dirty="0"/>
              <a:t>U (</a:t>
            </a:r>
            <a:r>
              <a:rPr lang="en-IN" dirty="0" smtClean="0"/>
              <a:t>the </a:t>
            </a:r>
            <a:r>
              <a:rPr lang="en-IN" dirty="0"/>
              <a:t>maximum number of </a:t>
            </a:r>
            <a:r>
              <a:rPr lang="en-IN" dirty="0" smtClean="0"/>
              <a:t>risks)=</a:t>
            </a:r>
            <a:r>
              <a:rPr lang="en-IN" dirty="0"/>
              <a:t> trader's point of </a:t>
            </a:r>
            <a:r>
              <a:rPr lang="en-IN" dirty="0" smtClean="0"/>
              <a:t>ruin/ No. of trade</a:t>
            </a:r>
            <a:endParaRPr lang="en-IN" dirty="0"/>
          </a:p>
          <a:p>
            <a:endParaRPr lang="en-IN" dirty="0" smtClean="0"/>
          </a:p>
          <a:p>
            <a:r>
              <a:rPr lang="en-IN" dirty="0" smtClean="0"/>
              <a:t>The </a:t>
            </a:r>
            <a:r>
              <a:rPr lang="en-IN" dirty="0"/>
              <a:t>risk of ruin is the probability that an individual will reach their point of ruin, which can mean the loss of all of their investment, or a large portion of it</a:t>
            </a:r>
            <a:r>
              <a:rPr lang="en-IN" dirty="0" smtClean="0"/>
              <a:t>.</a:t>
            </a:r>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4870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IN" dirty="0"/>
          </a:p>
        </p:txBody>
      </p:sp>
      <p:sp>
        <p:nvSpPr>
          <p:cNvPr id="3" name="Content Placeholder 2"/>
          <p:cNvSpPr>
            <a:spLocks noGrp="1"/>
          </p:cNvSpPr>
          <p:nvPr>
            <p:ph idx="1"/>
          </p:nvPr>
        </p:nvSpPr>
        <p:spPr/>
        <p:txBody>
          <a:bodyPr/>
          <a:lstStyle/>
          <a:p>
            <a:pPr marL="0" indent="0" algn="just">
              <a:buNone/>
            </a:pPr>
            <a:r>
              <a:rPr lang="en-IN" dirty="0" smtClean="0"/>
              <a:t>Q. </a:t>
            </a:r>
            <a:r>
              <a:rPr lang="en-IN" sz="3600" dirty="0" smtClean="0"/>
              <a:t>A </a:t>
            </a:r>
            <a:r>
              <a:rPr lang="en-IN" sz="3600" dirty="0"/>
              <a:t>trader conducts a successful transaction 52% of the time, and 48% of the time they lose the entire investment.  In this example, the trader's total funds are </a:t>
            </a:r>
            <a:r>
              <a:rPr lang="en-IN" sz="3600" dirty="0" smtClean="0"/>
              <a:t>Rs.100,000</a:t>
            </a:r>
            <a:r>
              <a:rPr lang="en-IN" sz="3600" dirty="0"/>
              <a:t>, each trade involves </a:t>
            </a:r>
            <a:r>
              <a:rPr lang="en-IN" sz="3600" dirty="0" err="1" smtClean="0"/>
              <a:t>Rs</a:t>
            </a:r>
            <a:r>
              <a:rPr lang="en-IN" sz="3600" dirty="0" smtClean="0"/>
              <a:t>. 5,000</a:t>
            </a:r>
            <a:r>
              <a:rPr lang="en-IN" sz="3600" dirty="0"/>
              <a:t>, and the trader's point of ruin is </a:t>
            </a:r>
            <a:r>
              <a:rPr lang="en-IN" sz="3600" dirty="0" smtClean="0"/>
              <a:t>Rs.70,000</a:t>
            </a:r>
            <a:r>
              <a:rPr lang="en-IN" sz="3600" dirty="0"/>
              <a:t>.  </a:t>
            </a:r>
            <a:r>
              <a:rPr lang="en-IN" sz="3600" dirty="0" smtClean="0"/>
              <a:t>Calculate the </a:t>
            </a:r>
            <a:r>
              <a:rPr lang="en-IN" sz="3600" dirty="0"/>
              <a:t>risk of </a:t>
            </a:r>
            <a:r>
              <a:rPr lang="en-IN" sz="3600" dirty="0" smtClean="0"/>
              <a:t>ruin. </a:t>
            </a:r>
            <a:endParaRPr lang="en-IN" sz="36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731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580</Words>
  <Application>Microsoft Office PowerPoint</Application>
  <PresentationFormat>Widescreen</PresentationFormat>
  <Paragraphs>26</Paragraphs>
  <Slides>10</Slides>
  <Notes>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Unit III</vt:lpstr>
      <vt:lpstr>Risk Pooling</vt:lpstr>
      <vt:lpstr>Risk Reduction through Diversification</vt:lpstr>
      <vt:lpstr>PowerPoint Presentation</vt:lpstr>
      <vt:lpstr>PowerPoint Presentation</vt:lpstr>
      <vt:lpstr>Probability of Ruin</vt:lpstr>
      <vt:lpstr>Calculation</vt:lpstr>
      <vt:lpstr>PowerPoint Presentation</vt:lpstr>
      <vt:lpstr>QUESTION</vt:lpstr>
      <vt:lpstr>SOLUTION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24</cp:revision>
  <dcterms:created xsi:type="dcterms:W3CDTF">2020-04-05T02:12:00Z</dcterms:created>
  <dcterms:modified xsi:type="dcterms:W3CDTF">2020-04-22T16:31:53Z</dcterms:modified>
</cp:coreProperties>
</file>